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63" r:id="rId4"/>
    <p:sldId id="264" r:id="rId5"/>
    <p:sldId id="265" r:id="rId6"/>
    <p:sldId id="271" r:id="rId7"/>
    <p:sldId id="278" r:id="rId8"/>
    <p:sldId id="269" r:id="rId9"/>
    <p:sldId id="270" r:id="rId10"/>
    <p:sldId id="272" r:id="rId11"/>
    <p:sldId id="273" r:id="rId12"/>
    <p:sldId id="274" r:id="rId13"/>
    <p:sldId id="275" r:id="rId14"/>
    <p:sldId id="276" r:id="rId15"/>
    <p:sldId id="277" r:id="rId16"/>
    <p:sldId id="266" r:id="rId17"/>
    <p:sldId id="267" r:id="rId18"/>
    <p:sldId id="268"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EE3F42D-ADE4-41AC-B0DA-0441E7AA20DC}" type="datetimeFigureOut">
              <a:rPr lang="tr-TR" smtClean="0"/>
              <a:t>4.05.2022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1289229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E3F42D-ADE4-41AC-B0DA-0441E7AA20DC}" type="datetimeFigureOut">
              <a:rPr lang="tr-TR" smtClean="0"/>
              <a:t>4.05.2022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15536387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E3F42D-ADE4-41AC-B0DA-0441E7AA20DC}" type="datetimeFigureOut">
              <a:rPr lang="tr-TR" smtClean="0"/>
              <a:t>4.05.2022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2464013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E3F42D-ADE4-41AC-B0DA-0441E7AA20DC}" type="datetimeFigureOut">
              <a:rPr lang="tr-TR" smtClean="0"/>
              <a:t>4.05.2022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27776922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EE3F42D-ADE4-41AC-B0DA-0441E7AA20DC}" type="datetimeFigureOut">
              <a:rPr lang="tr-TR" smtClean="0"/>
              <a:t>4.05.2022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15175627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EE3F42D-ADE4-41AC-B0DA-0441E7AA20DC}" type="datetimeFigureOut">
              <a:rPr lang="tr-TR" smtClean="0"/>
              <a:t>4.05.2022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42764873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EE3F42D-ADE4-41AC-B0DA-0441E7AA20DC}" type="datetimeFigureOut">
              <a:rPr lang="tr-TR" smtClean="0"/>
              <a:t>4.05.2022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16781064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EE3F42D-ADE4-41AC-B0DA-0441E7AA20DC}" type="datetimeFigureOut">
              <a:rPr lang="tr-TR" smtClean="0"/>
              <a:t>4.05.2022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32967221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EE3F42D-ADE4-41AC-B0DA-0441E7AA20DC}" type="datetimeFigureOut">
              <a:rPr lang="tr-TR" smtClean="0"/>
              <a:t>4.05.2022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3618796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EE3F42D-ADE4-41AC-B0DA-0441E7AA20DC}" type="datetimeFigureOut">
              <a:rPr lang="tr-TR" smtClean="0"/>
              <a:t>4.05.2022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24026508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EE3F42D-ADE4-41AC-B0DA-0441E7AA20DC}" type="datetimeFigureOut">
              <a:rPr lang="tr-TR" smtClean="0"/>
              <a:t>4.05.2022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97CA3A-FDFD-47FF-A8D4-751BC2D8302A}" type="slidenum">
              <a:rPr lang="tr-TR" smtClean="0"/>
              <a:t>‹#›</a:t>
            </a:fld>
            <a:endParaRPr lang="tr-TR"/>
          </a:p>
        </p:txBody>
      </p:sp>
    </p:spTree>
    <p:extLst>
      <p:ext uri="{BB962C8B-B14F-4D97-AF65-F5344CB8AC3E}">
        <p14:creationId xmlns:p14="http://schemas.microsoft.com/office/powerpoint/2010/main" val="2453086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alpha val="91000"/>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3F42D-ADE4-41AC-B0DA-0441E7AA20DC}" type="datetimeFigureOut">
              <a:rPr lang="tr-TR" smtClean="0"/>
              <a:t>4.05.2022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7CA3A-FDFD-47FF-A8D4-751BC2D8302A}" type="slidenum">
              <a:rPr lang="tr-TR" smtClean="0"/>
              <a:t>‹#›</a:t>
            </a:fld>
            <a:endParaRPr lang="tr-TR"/>
          </a:p>
        </p:txBody>
      </p:sp>
    </p:spTree>
    <p:extLst>
      <p:ext uri="{BB962C8B-B14F-4D97-AF65-F5344CB8AC3E}">
        <p14:creationId xmlns:p14="http://schemas.microsoft.com/office/powerpoint/2010/main" val="28243142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50277" y="1201613"/>
            <a:ext cx="11119338" cy="400110"/>
          </a:xfrm>
          <a:prstGeom prst="rect">
            <a:avLst/>
          </a:prstGeom>
        </p:spPr>
        <p:txBody>
          <a:bodyPr wrap="square">
            <a:spAutoFit/>
          </a:bodyPr>
          <a:lstStyle/>
          <a:p>
            <a:pPr algn="just"/>
            <a:r>
              <a:rPr lang="tr-TR" sz="2000" b="1" dirty="0" smtClean="0">
                <a:latin typeface="Times New Roman" panose="02020603050405020304" pitchFamily="18" charset="0"/>
                <a:cs typeface="Times New Roman" panose="02020603050405020304" pitchFamily="18" charset="0"/>
              </a:rPr>
              <a:t>	</a:t>
            </a:r>
            <a:endParaRPr lang="tr-TR" sz="2000" b="1" dirty="0">
              <a:latin typeface="Times New Roman" panose="02020603050405020304" pitchFamily="18" charset="0"/>
              <a:cs typeface="Times New Roman" panose="02020603050405020304" pitchFamily="18" charset="0"/>
            </a:endParaRPr>
          </a:p>
        </p:txBody>
      </p:sp>
      <p:pic>
        <p:nvPicPr>
          <p:cNvPr id="3074" name="Picture 2" descr="H:\Okul Foto\ısparta anadolu imamhatip lisesi.mp4_snapshot_03.00_[2020.11.18_11.04.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4918" cy="692714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980706" y="339348"/>
            <a:ext cx="5795159" cy="1415772"/>
          </a:xfrm>
          <a:prstGeom prst="rect">
            <a:avLst/>
          </a:prstGeom>
          <a:noFill/>
        </p:spPr>
        <p:txBody>
          <a:bodyPr wrap="square" rtlCol="0">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ISPARTA ANADOLU İMAM HATİP LİSESİ</a:t>
            </a:r>
          </a:p>
          <a:p>
            <a:pPr algn="ctr"/>
            <a:r>
              <a:rPr lang="tr-TR" b="1" dirty="0">
                <a:solidFill>
                  <a:srgbClr val="FF0000"/>
                </a:solidFill>
                <a:latin typeface="Times New Roman" panose="02020603050405020304" pitchFamily="18" charset="0"/>
                <a:cs typeface="Times New Roman" panose="02020603050405020304" pitchFamily="18" charset="0"/>
              </a:rPr>
              <a:t>(FEN VE SOSYAL BİLİMLER PROJE OKULU)</a:t>
            </a:r>
          </a:p>
          <a:p>
            <a:endParaRPr lang="tr-TR" dirty="0">
              <a:solidFill>
                <a:srgbClr val="FF0000"/>
              </a:solidFill>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3181" y="309403"/>
            <a:ext cx="1784420" cy="1784420"/>
          </a:xfrm>
          <a:prstGeom prst="rect">
            <a:avLst/>
          </a:prstGeom>
          <a:effectLst>
            <a:glow rad="76200">
              <a:schemeClr val="accent1">
                <a:lumMod val="60000"/>
                <a:lumOff val="40000"/>
                <a:alpha val="40000"/>
              </a:schemeClr>
            </a:glow>
            <a:reflection endPos="0" dir="5400000" sy="-100000" algn="bl" rotWithShape="0"/>
            <a:softEdge rad="63500"/>
          </a:effectLst>
        </p:spPr>
      </p:pic>
    </p:spTree>
    <p:extLst>
      <p:ext uri="{BB962C8B-B14F-4D97-AF65-F5344CB8AC3E}">
        <p14:creationId xmlns:p14="http://schemas.microsoft.com/office/powerpoint/2010/main" val="3090025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60985" y="1074131"/>
            <a:ext cx="3736731" cy="400110"/>
          </a:xfrm>
          <a:prstGeom prst="rect">
            <a:avLst/>
          </a:prstGeom>
          <a:noFill/>
        </p:spPr>
        <p:txBody>
          <a:bodyPr wrap="square" rtlCol="0">
            <a:spAutoFit/>
          </a:bodyPr>
          <a:lstStyle/>
          <a:p>
            <a:r>
              <a:rPr lang="tr-TR" sz="2000" b="1" dirty="0" smtClean="0">
                <a:solidFill>
                  <a:srgbClr val="FF0000"/>
                </a:solidFill>
                <a:latin typeface="Times New Roman" panose="02020603050405020304" pitchFamily="18" charset="0"/>
                <a:cs typeface="Times New Roman" panose="02020603050405020304" pitchFamily="18" charset="0"/>
              </a:rPr>
              <a:t>SOSYAL ETKİNLİKLERİMİZ</a:t>
            </a:r>
            <a:endParaRPr lang="tr-TR" sz="2000" b="1" dirty="0">
              <a:solidFill>
                <a:srgbClr val="FF000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6" y="2320619"/>
            <a:ext cx="4762500" cy="2678906"/>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246" y="1889887"/>
            <a:ext cx="3698631" cy="3698631"/>
          </a:xfrm>
          <a:prstGeom prst="rect">
            <a:avLst/>
          </a:prstGeom>
        </p:spPr>
      </p:pic>
    </p:spTree>
    <p:extLst>
      <p:ext uri="{BB962C8B-B14F-4D97-AF65-F5344CB8AC3E}">
        <p14:creationId xmlns:p14="http://schemas.microsoft.com/office/powerpoint/2010/main" val="69054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362" y="1488831"/>
            <a:ext cx="3689838" cy="3689838"/>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431" y="1488831"/>
            <a:ext cx="3745523" cy="3745523"/>
          </a:xfrm>
          <a:prstGeom prst="rect">
            <a:avLst/>
          </a:prstGeom>
        </p:spPr>
      </p:pic>
      <p:sp>
        <p:nvSpPr>
          <p:cNvPr id="7" name="Metin kutusu 6"/>
          <p:cNvSpPr txBox="1"/>
          <p:nvPr/>
        </p:nvSpPr>
        <p:spPr>
          <a:xfrm>
            <a:off x="3815862" y="649513"/>
            <a:ext cx="4844561" cy="461665"/>
          </a:xfrm>
          <a:prstGeom prst="rect">
            <a:avLst/>
          </a:prstGeom>
          <a:noFill/>
        </p:spPr>
        <p:txBody>
          <a:bodyPr wrap="square" rtlCol="0">
            <a:sp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SPORTİF FAALİYETLER</a:t>
            </a:r>
            <a:endParaRPr lang="tr-TR"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6223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93735">
            <a:off x="1009859" y="1301518"/>
            <a:ext cx="3692769" cy="3692769"/>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51016">
            <a:off x="5403781" y="1635747"/>
            <a:ext cx="6348046" cy="2932252"/>
          </a:xfrm>
          <a:prstGeom prst="rect">
            <a:avLst/>
          </a:prstGeom>
        </p:spPr>
      </p:pic>
      <p:sp>
        <p:nvSpPr>
          <p:cNvPr id="6" name="Metin kutusu 5"/>
          <p:cNvSpPr txBox="1"/>
          <p:nvPr/>
        </p:nvSpPr>
        <p:spPr>
          <a:xfrm>
            <a:off x="4018084" y="5117234"/>
            <a:ext cx="4466492"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KİTAP FUARI GEZİMİZ</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1111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72" y="1274186"/>
            <a:ext cx="5421923" cy="4066442"/>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815" y="1274186"/>
            <a:ext cx="4094284" cy="4094284"/>
          </a:xfrm>
          <a:prstGeom prst="rect">
            <a:avLst/>
          </a:prstGeom>
        </p:spPr>
      </p:pic>
      <p:sp>
        <p:nvSpPr>
          <p:cNvPr id="7" name="Metin kutusu 6"/>
          <p:cNvSpPr txBox="1"/>
          <p:nvPr/>
        </p:nvSpPr>
        <p:spPr>
          <a:xfrm>
            <a:off x="1389185" y="5618285"/>
            <a:ext cx="3938953"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ÖĞRETMENLERİMİZİN GEZİSİ</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7565571" y="5662274"/>
            <a:ext cx="3454121"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ŞEHİTLİK ZİYARETİ</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695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
        <p:nvSpPr>
          <p:cNvPr id="9" name="Metin kutusu 8"/>
          <p:cNvSpPr txBox="1"/>
          <p:nvPr/>
        </p:nvSpPr>
        <p:spPr>
          <a:xfrm>
            <a:off x="4321210" y="821649"/>
            <a:ext cx="3454121"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KANDİL PROGRAMLARIMIZ</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16" y="1943100"/>
            <a:ext cx="5134708" cy="288827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023" y="1943100"/>
            <a:ext cx="3839308" cy="2879481"/>
          </a:xfrm>
          <a:prstGeom prst="rect">
            <a:avLst/>
          </a:prstGeom>
        </p:spPr>
      </p:pic>
    </p:spTree>
    <p:extLst>
      <p:ext uri="{BB962C8B-B14F-4D97-AF65-F5344CB8AC3E}">
        <p14:creationId xmlns:p14="http://schemas.microsoft.com/office/powerpoint/2010/main" val="310499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
        <p:nvSpPr>
          <p:cNvPr id="9" name="Metin kutusu 8"/>
          <p:cNvSpPr txBox="1"/>
          <p:nvPr/>
        </p:nvSpPr>
        <p:spPr>
          <a:xfrm>
            <a:off x="4321210" y="821649"/>
            <a:ext cx="3454121"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OKUL TİYATRO EKİBİMİZ</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07" y="1459523"/>
            <a:ext cx="4876800" cy="3657600"/>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2" y="1459523"/>
            <a:ext cx="4876800" cy="3657600"/>
          </a:xfrm>
          <a:prstGeom prst="rect">
            <a:avLst/>
          </a:prstGeom>
        </p:spPr>
      </p:pic>
    </p:spTree>
    <p:extLst>
      <p:ext uri="{BB962C8B-B14F-4D97-AF65-F5344CB8AC3E}">
        <p14:creationId xmlns:p14="http://schemas.microsoft.com/office/powerpoint/2010/main" val="8315210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75882">
            <a:off x="1111827" y="832386"/>
            <a:ext cx="4039438" cy="302957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2401">
            <a:off x="7610633" y="818257"/>
            <a:ext cx="3943978" cy="295798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271" y="3494052"/>
            <a:ext cx="3746709" cy="2810032"/>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27" y="182123"/>
            <a:ext cx="1249345" cy="1249345"/>
          </a:xfrm>
          <a:prstGeom prst="rect">
            <a:avLst/>
          </a:prstGeom>
        </p:spPr>
      </p:pic>
      <p:sp>
        <p:nvSpPr>
          <p:cNvPr id="2" name="Metin kutusu 1"/>
          <p:cNvSpPr txBox="1"/>
          <p:nvPr/>
        </p:nvSpPr>
        <p:spPr>
          <a:xfrm>
            <a:off x="4904121" y="631368"/>
            <a:ext cx="2963008" cy="707886"/>
          </a:xfrm>
          <a:prstGeom prst="rect">
            <a:avLst/>
          </a:prstGeom>
          <a:noFill/>
        </p:spPr>
        <p:txBody>
          <a:bodyPr wrap="square" rtlCol="0">
            <a:spAutoFit/>
          </a:bodyPr>
          <a:lstStyle/>
          <a:p>
            <a:pPr algn="ctr"/>
            <a:r>
              <a:rPr lang="tr-TR" sz="2000" b="1" dirty="0" smtClean="0">
                <a:solidFill>
                  <a:srgbClr val="FF0000"/>
                </a:solidFill>
                <a:latin typeface="Comic Sans MS" panose="030F0702030302020204" pitchFamily="66" charset="0"/>
              </a:rPr>
              <a:t>PANSİYONUMUZDAN KARELER</a:t>
            </a:r>
            <a:endParaRPr lang="tr-TR"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220340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27" y="182123"/>
            <a:ext cx="1249345" cy="1249345"/>
          </a:xfrm>
          <a:prstGeom prst="rect">
            <a:avLst/>
          </a:prstGeom>
        </p:spPr>
      </p:pic>
      <p:pic>
        <p:nvPicPr>
          <p:cNvPr id="1026" name="Picture 2" descr="H:\Okul Foto\FOTO ÖZLEMM\DSC_8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55803">
            <a:off x="1724283" y="751724"/>
            <a:ext cx="3700580" cy="24510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Okul Foto\FOTO ÖZLEMM\DSC_82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209023" y="3529009"/>
            <a:ext cx="3832677" cy="2508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kul Foto\FOTO ÖZLEMM\DSC_82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75354">
            <a:off x="7153861" y="581177"/>
            <a:ext cx="3978608" cy="263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199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kul Foto\ısparta anadolu imamhatip lisesi.mp4_snapshot_00.10_[2020.06.04_22.4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9345" cy="1249345"/>
          </a:xfrm>
          <a:prstGeom prst="rect">
            <a:avLst/>
          </a:prstGeom>
        </p:spPr>
      </p:pic>
    </p:spTree>
    <p:extLst>
      <p:ext uri="{BB962C8B-B14F-4D97-AF65-F5344CB8AC3E}">
        <p14:creationId xmlns:p14="http://schemas.microsoft.com/office/powerpoint/2010/main" val="13014031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4" y="218663"/>
            <a:ext cx="1249345" cy="1249345"/>
          </a:xfrm>
          <a:prstGeom prst="rect">
            <a:avLst/>
          </a:prstGeom>
        </p:spPr>
      </p:pic>
      <p:sp>
        <p:nvSpPr>
          <p:cNvPr id="7" name="Dikdörtgen 6"/>
          <p:cNvSpPr/>
          <p:nvPr/>
        </p:nvSpPr>
        <p:spPr>
          <a:xfrm>
            <a:off x="679938" y="999275"/>
            <a:ext cx="11119338" cy="5262979"/>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Okulumuz </a:t>
            </a:r>
            <a:r>
              <a:rPr lang="tr-TR" sz="2400" b="1" dirty="0">
                <a:latin typeface="Times New Roman" panose="02020603050405020304" pitchFamily="18" charset="0"/>
                <a:cs typeface="Times New Roman" panose="02020603050405020304" pitchFamily="18" charset="0"/>
              </a:rPr>
              <a:t>tek </a:t>
            </a:r>
            <a:r>
              <a:rPr lang="tr-TR" sz="2400" b="1">
                <a:latin typeface="Times New Roman" panose="02020603050405020304" pitchFamily="18" charset="0"/>
                <a:cs typeface="Times New Roman" panose="02020603050405020304" pitchFamily="18" charset="0"/>
              </a:rPr>
              <a:t>binada </a:t>
            </a:r>
            <a:r>
              <a:rPr lang="tr-TR" sz="2400" b="1" smtClean="0">
                <a:latin typeface="Times New Roman" panose="02020603050405020304" pitchFamily="18" charset="0"/>
                <a:cs typeface="Times New Roman" panose="02020603050405020304" pitchFamily="18" charset="0"/>
              </a:rPr>
              <a:t>18</a:t>
            </a:r>
            <a:r>
              <a:rPr lang="tr-TR" sz="2400" b="1"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şube </a:t>
            </a:r>
            <a:r>
              <a:rPr lang="tr-TR" sz="2400" b="1">
                <a:latin typeface="Times New Roman" panose="02020603050405020304" pitchFamily="18" charset="0"/>
                <a:cs typeface="Times New Roman" panose="02020603050405020304" pitchFamily="18" charset="0"/>
              </a:rPr>
              <a:t> </a:t>
            </a:r>
            <a:r>
              <a:rPr lang="tr-TR" sz="2400" b="1" smtClean="0">
                <a:latin typeface="Times New Roman" panose="02020603050405020304" pitchFamily="18" charset="0"/>
                <a:cs typeface="Times New Roman" panose="02020603050405020304" pitchFamily="18" charset="0"/>
              </a:rPr>
              <a:t>364</a:t>
            </a:r>
            <a:r>
              <a:rPr lang="tr-TR" sz="2400" b="1" dirty="0">
                <a:latin typeface="Times New Roman" panose="02020603050405020304" pitchFamily="18" charset="0"/>
                <a:cs typeface="Times New Roman" panose="02020603050405020304" pitchFamily="18" charset="0"/>
              </a:rPr>
              <a:t>  öğrenci</a:t>
            </a:r>
            <a:r>
              <a:rPr lang="tr-TR" sz="2400" b="1">
                <a:latin typeface="Times New Roman" panose="02020603050405020304" pitchFamily="18" charset="0"/>
                <a:cs typeface="Times New Roman" panose="02020603050405020304" pitchFamily="18" charset="0"/>
              </a:rPr>
              <a:t>, </a:t>
            </a:r>
            <a:r>
              <a:rPr lang="tr-TR" sz="2400" b="1" smtClean="0">
                <a:latin typeface="Times New Roman" panose="02020603050405020304" pitchFamily="18" charset="0"/>
                <a:cs typeface="Times New Roman" panose="02020603050405020304" pitchFamily="18" charset="0"/>
              </a:rPr>
              <a:t>40 </a:t>
            </a:r>
            <a:r>
              <a:rPr lang="tr-TR" sz="2400" b="1" dirty="0">
                <a:latin typeface="Times New Roman" panose="02020603050405020304" pitchFamily="18" charset="0"/>
                <a:cs typeface="Times New Roman" panose="02020603050405020304" pitchFamily="18" charset="0"/>
              </a:rPr>
              <a:t>öğretmen  ile eğitim öğretim faaliyetlerini sürdürmektedir. Sınıflarımızda, toplantı salonunda ve etkinlik sınıflarında akıllı tahta ile ders işlenebilmektedir. </a:t>
            </a:r>
          </a:p>
          <a:p>
            <a:pPr algn="just"/>
            <a:r>
              <a:rPr lang="tr-TR" sz="2400" b="1" dirty="0" smtClean="0">
                <a:latin typeface="Times New Roman" panose="02020603050405020304" pitchFamily="18" charset="0"/>
                <a:cs typeface="Times New Roman" panose="02020603050405020304" pitchFamily="18" charset="0"/>
              </a:rPr>
              <a:t>	Okulumuzda </a:t>
            </a:r>
            <a:r>
              <a:rPr lang="tr-TR" sz="2400" b="1" dirty="0">
                <a:latin typeface="Times New Roman" panose="02020603050405020304" pitchFamily="18" charset="0"/>
                <a:cs typeface="Times New Roman" panose="02020603050405020304" pitchFamily="18" charset="0"/>
              </a:rPr>
              <a:t>bir rehber öğretmeni </a:t>
            </a:r>
            <a:r>
              <a:rPr lang="tr-TR" sz="2400" b="1" dirty="0" smtClean="0">
                <a:latin typeface="Times New Roman" panose="02020603050405020304" pitchFamily="18" charset="0"/>
                <a:cs typeface="Times New Roman" panose="02020603050405020304" pitchFamily="18" charset="0"/>
              </a:rPr>
              <a:t>odası </a:t>
            </a:r>
            <a:r>
              <a:rPr lang="tr-TR" sz="2400" b="1" dirty="0">
                <a:latin typeface="Times New Roman" panose="02020603050405020304" pitchFamily="18" charset="0"/>
                <a:cs typeface="Times New Roman" panose="02020603050405020304" pitchFamily="18" charset="0"/>
              </a:rPr>
              <a:t>bulunmaktadır. Buralarda kişisel sorunu olan öğrencilerle görüşmelerin yanı sıra, öğrencilerimize yönelik ders çalışma programları yapılmakta, sınıf rehber öğretmeleri ile birlikte öğrencilere yönelik ortak çalışmaların planlamalar yapılmakta  ve bu çalışma planları uygulanarak gerekli değerlendirmelerde bulunulmaktadır. İlgili sınıf </a:t>
            </a:r>
            <a:r>
              <a:rPr lang="tr-TR" sz="2400" b="1" dirty="0" err="1">
                <a:latin typeface="Times New Roman" panose="02020603050405020304" pitchFamily="18" charset="0"/>
                <a:cs typeface="Times New Roman" panose="02020603050405020304" pitchFamily="18" charset="0"/>
              </a:rPr>
              <a:t>öğretmeni,rehberlik</a:t>
            </a:r>
            <a:r>
              <a:rPr lang="tr-TR" sz="2400" b="1" dirty="0">
                <a:latin typeface="Times New Roman" panose="02020603050405020304" pitchFamily="18" charset="0"/>
                <a:cs typeface="Times New Roman" panose="02020603050405020304" pitchFamily="18" charset="0"/>
              </a:rPr>
              <a:t> öğretmeni ve bir okul idaresinden oluşturulan bir ekiple aile ziyaretleri yapılmak suretiyle öğrencilerimiz daha iyi tanınmaya çalışılmaktadır. </a:t>
            </a:r>
          </a:p>
          <a:p>
            <a:pPr algn="just"/>
            <a:r>
              <a:rPr lang="tr-TR" sz="2400" b="1" dirty="0" smtClean="0">
                <a:latin typeface="Times New Roman" panose="02020603050405020304" pitchFamily="18" charset="0"/>
                <a:cs typeface="Times New Roman" panose="02020603050405020304" pitchFamily="18" charset="0"/>
              </a:rPr>
              <a:t>	Bilişim </a:t>
            </a:r>
            <a:r>
              <a:rPr lang="tr-TR" sz="2400" b="1" dirty="0">
                <a:latin typeface="Times New Roman" panose="02020603050405020304" pitchFamily="18" charset="0"/>
                <a:cs typeface="Times New Roman" panose="02020603050405020304" pitchFamily="18" charset="0"/>
              </a:rPr>
              <a:t>ve teknoloji sınıfından , öğrencilerimizin internet ile bilgiye daha kolay erişebilmeleri için faydalanmaları sağlanmakta ;öğrencilerimizin TYT ve </a:t>
            </a:r>
            <a:r>
              <a:rPr lang="tr-TR" sz="2400" b="1" dirty="0" err="1">
                <a:latin typeface="Times New Roman" panose="02020603050405020304" pitchFamily="18" charset="0"/>
                <a:cs typeface="Times New Roman" panose="02020603050405020304" pitchFamily="18" charset="0"/>
              </a:rPr>
              <a:t>AYT'ye</a:t>
            </a:r>
            <a:r>
              <a:rPr lang="tr-TR" sz="2400" b="1" dirty="0">
                <a:latin typeface="Times New Roman" panose="02020603050405020304" pitchFamily="18" charset="0"/>
                <a:cs typeface="Times New Roman" panose="02020603050405020304" pitchFamily="18" charset="0"/>
              </a:rPr>
              <a:t> daha iyi hazırlanabilmelerini sağlamak için aylık periyotlar halinde deneme sınavları yapılmaktadır</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7635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892780" y="1175807"/>
            <a:ext cx="11119338" cy="4893647"/>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	Yine aynı bahçe içerisinde pansiyon binası bulunup şu anda 110 öğrenci yatılı olarak barınmaktadır. Pansiyonda kalan öğrencilerimiz nöbetçi öğretmenler nezaretinde etütlerini, ibadetlerini pansiyon mescidinde yapmakta, yemeklerini pansiyon yemekhanesinde yemektedir. Gündüzlü öğrencilerimiz de öğle yemeklerini ücret karşılığı pansiyon yemekhanesinde yeme imkanına sahiptir.</a:t>
            </a:r>
          </a:p>
          <a:p>
            <a:pPr algn="just"/>
            <a:r>
              <a:rPr lang="tr-TR" sz="2400" b="1" dirty="0">
                <a:latin typeface="Times New Roman" panose="02020603050405020304" pitchFamily="18" charset="0"/>
                <a:cs typeface="Times New Roman" panose="02020603050405020304" pitchFamily="18" charset="0"/>
              </a:rPr>
              <a:t> </a:t>
            </a:r>
          </a:p>
          <a:p>
            <a:pPr algn="just"/>
            <a:r>
              <a:rPr lang="tr-TR" sz="2400" b="1" dirty="0" smtClean="0">
                <a:latin typeface="Times New Roman" panose="02020603050405020304" pitchFamily="18" charset="0"/>
                <a:cs typeface="Times New Roman" panose="02020603050405020304" pitchFamily="18" charset="0"/>
              </a:rPr>
              <a:t>	Sosyal</a:t>
            </a:r>
            <a:r>
              <a:rPr lang="tr-TR" sz="2400" b="1" dirty="0">
                <a:latin typeface="Times New Roman" panose="02020603050405020304" pitchFamily="18" charset="0"/>
                <a:cs typeface="Times New Roman" panose="02020603050405020304" pitchFamily="18" charset="0"/>
              </a:rPr>
              <a:t>, sportif ve kültürel faaliyetleri yürütebilmek için okulumuz geniş bir bahçeye, mesleki temel başvuru kitapların yanı sıra Türk ve dünya edebiyatının önemli şair ve yazarların kitaplarından oluşan, kitap sayısı beş bini aşan  bir kütüphaneye, etkinlik odalarına  ve öğrencilerimizin teneffüslerde ve öğle arası yararlanabileceği nezih bir kantine sahiptir. Ayrıca kız ve erkek öğrencilerimizin ibadetlerini rahatça yapabilmeleri için ayrı ayrı mescitlerimiz bulunmaktadır. </a:t>
            </a:r>
          </a:p>
          <a:p>
            <a:pPr algn="just"/>
            <a:endParaRPr lang="tr-TR" sz="24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80" y="373042"/>
            <a:ext cx="1249345" cy="1249345"/>
          </a:xfrm>
          <a:prstGeom prst="rect">
            <a:avLst/>
          </a:prstGeom>
        </p:spPr>
      </p:pic>
    </p:spTree>
    <p:extLst>
      <p:ext uri="{BB962C8B-B14F-4D97-AF65-F5344CB8AC3E}">
        <p14:creationId xmlns:p14="http://schemas.microsoft.com/office/powerpoint/2010/main" val="30916105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50277" y="1817075"/>
            <a:ext cx="11119338" cy="4154984"/>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	Yıl içerisinde gerek okulumuz içinde düzenlenen kültürel ve mesleki yarışmalar ve etkinlerle; gerekse il içindeki yarışmalar ve etkinliklere katılmak suretiyle öğrencilerimizin sosyal ve kültürel gelişmişliklerine katkı </a:t>
            </a:r>
            <a:r>
              <a:rPr lang="tr-TR" sz="2400" b="1" dirty="0" err="1">
                <a:latin typeface="Times New Roman" panose="02020603050405020304" pitchFamily="18" charset="0"/>
                <a:cs typeface="Times New Roman" panose="02020603050405020304" pitchFamily="18" charset="0"/>
              </a:rPr>
              <a:t>sağlanılmakta</a:t>
            </a:r>
            <a:r>
              <a:rPr lang="tr-TR" sz="2400" b="1" dirty="0">
                <a:latin typeface="Times New Roman" panose="02020603050405020304" pitchFamily="18" charset="0"/>
                <a:cs typeface="Times New Roman" panose="02020603050405020304" pitchFamily="18" charset="0"/>
              </a:rPr>
              <a:t> ve başarılı sonuçlar alınmaktadır. Arapça etkinlikler yarışmasında hitabet ve Arapça bilgi yarışmasında birincilik, Mehmet Akif Ersoy ve İstiklal Marşı konulu yarışmalarda il birinciliği ve üçüncülüğü, Öğretmenler günü konulu yarışmada il birinciliği, Kur’an- Kerim i güzel okuma yarışması ve Ezan Okuma yarışmalarında da her yıl alınan çeşitli dereceler ile TÜBİTAK Projelerinde alınan dereceler de bu başarılarımızdan bazılarıdır. Yine yıl sonu etkinlikleri yapılmak suretiyle yıl içindeki  çalışmalar halkın ve velilerimizin beğenisine sunulmaktadır. </a:t>
            </a:r>
          </a:p>
          <a:p>
            <a:pPr algn="just"/>
            <a:endParaRPr lang="tr-TR" sz="24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80" y="373042"/>
            <a:ext cx="1249345" cy="1249345"/>
          </a:xfrm>
          <a:prstGeom prst="rect">
            <a:avLst/>
          </a:prstGeom>
        </p:spPr>
      </p:pic>
    </p:spTree>
    <p:extLst>
      <p:ext uri="{BB962C8B-B14F-4D97-AF65-F5344CB8AC3E}">
        <p14:creationId xmlns:p14="http://schemas.microsoft.com/office/powerpoint/2010/main" val="28231023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50277" y="1817075"/>
            <a:ext cx="11119338" cy="2677656"/>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	Her yıl haziran ayı içinde eski ve yeni mezunları bir araya getiren geleneksel pilav günü düzenlenmek suretiyle geçmiş ile bugün arasında köprü kurulmakta, eski mezunların hatıralarını yad etmeleri sağlanmaktadır. </a:t>
            </a:r>
          </a:p>
          <a:p>
            <a:pPr algn="just"/>
            <a:r>
              <a:rPr lang="tr-TR" sz="2400" b="1" dirty="0" smtClean="0">
                <a:latin typeface="Times New Roman" panose="02020603050405020304" pitchFamily="18" charset="0"/>
                <a:cs typeface="Times New Roman" panose="02020603050405020304" pitchFamily="18" charset="0"/>
              </a:rPr>
              <a:t>	Binasının </a:t>
            </a:r>
            <a:r>
              <a:rPr lang="tr-TR" sz="2400" b="1" dirty="0">
                <a:latin typeface="Times New Roman" panose="02020603050405020304" pitchFamily="18" charset="0"/>
                <a:cs typeface="Times New Roman" panose="02020603050405020304" pitchFamily="18" charset="0"/>
              </a:rPr>
              <a:t>yapımında halkımızın emeği, göz yaşı, alın teri ve duası olan okulumuz , kuruluşundan bu yana binlerce din adamı, bilim adamı, yönetici yetiştirmiş. Bundan sonra da aynı azim ve kararlılıkla yeni başarılara yelken açacak ve İmam – Hatip tarihine adını bir kez daha altın harflerle yazdıracaktır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80" y="373042"/>
            <a:ext cx="1249345" cy="1249345"/>
          </a:xfrm>
          <a:prstGeom prst="rect">
            <a:avLst/>
          </a:prstGeom>
        </p:spPr>
      </p:pic>
    </p:spTree>
    <p:extLst>
      <p:ext uri="{BB962C8B-B14F-4D97-AF65-F5344CB8AC3E}">
        <p14:creationId xmlns:p14="http://schemas.microsoft.com/office/powerpoint/2010/main" val="5085324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446585" y="385639"/>
            <a:ext cx="4387362" cy="461665"/>
          </a:xfrm>
          <a:prstGeom prst="rect">
            <a:avLst/>
          </a:prstGeom>
          <a:noFill/>
        </p:spPr>
        <p:txBody>
          <a:bodyPr wrap="square" rtlCol="0">
            <a:sp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TÜBİTAK PROJELERİMİZ</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72" y="881462"/>
            <a:ext cx="4317309" cy="2876407"/>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398" y="881461"/>
            <a:ext cx="4317309" cy="2876407"/>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6458" y="3792025"/>
            <a:ext cx="3610708" cy="2708031"/>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Tree>
    <p:extLst>
      <p:ext uri="{BB962C8B-B14F-4D97-AF65-F5344CB8AC3E}">
        <p14:creationId xmlns:p14="http://schemas.microsoft.com/office/powerpoint/2010/main" val="10974390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347" y="1436077"/>
            <a:ext cx="3267808" cy="326780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347" y="1461098"/>
            <a:ext cx="4338176" cy="3242787"/>
          </a:xfrm>
          <a:prstGeom prst="rect">
            <a:avLst/>
          </a:prstGeom>
        </p:spPr>
      </p:pic>
      <p:sp>
        <p:nvSpPr>
          <p:cNvPr id="6" name="Metin kutusu 5"/>
          <p:cNvSpPr txBox="1"/>
          <p:nvPr/>
        </p:nvSpPr>
        <p:spPr>
          <a:xfrm>
            <a:off x="3446585" y="650630"/>
            <a:ext cx="4387362" cy="461665"/>
          </a:xfrm>
          <a:prstGeom prst="rect">
            <a:avLst/>
          </a:prstGeom>
          <a:noFill/>
        </p:spPr>
        <p:txBody>
          <a:bodyPr wrap="square" rtlCol="0">
            <a:sp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DENEME SINAVLARIMIZ</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128347" y="4765431"/>
            <a:ext cx="9475175" cy="1200329"/>
          </a:xfrm>
          <a:prstGeom prst="rect">
            <a:avLst/>
          </a:prstGeom>
          <a:noFill/>
        </p:spPr>
        <p:txBody>
          <a:bodyPr wrap="square" rtlCol="0">
            <a:spAutoFit/>
          </a:bodyPr>
          <a:lstStyle/>
          <a:p>
            <a:pPr algn="just"/>
            <a:r>
              <a:rPr lang="tr-TR" dirty="0" smtClean="0"/>
              <a:t>	</a:t>
            </a:r>
            <a:r>
              <a:rPr lang="tr-TR" dirty="0" smtClean="0">
                <a:solidFill>
                  <a:srgbClr val="FF0000"/>
                </a:solidFill>
                <a:latin typeface="Times New Roman" panose="02020603050405020304" pitchFamily="18" charset="0"/>
                <a:cs typeface="Times New Roman" panose="02020603050405020304" pitchFamily="18" charset="0"/>
              </a:rPr>
              <a:t>OKULUMUZDA YIL BOYUNCA TYT-AYT DENEME SINAVLARININ YANINDA TÜM SINIFLAR DÜZEYİNDE KAZANIM DEĞERLENDİRME SINAVLARI VE YABANCI ÖĞRENCİLER İÇİN YÖS DENEME SINAVLARI </a:t>
            </a:r>
            <a:r>
              <a:rPr lang="tr-TR" dirty="0" smtClean="0">
                <a:solidFill>
                  <a:srgbClr val="FF0000"/>
                </a:solidFill>
                <a:latin typeface="Times New Roman" panose="02020603050405020304" pitchFamily="18" charset="0"/>
                <a:cs typeface="Times New Roman" panose="02020603050405020304" pitchFamily="18" charset="0"/>
              </a:rPr>
              <a:t>İLE</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MESLEKİ KAZANIM DEĞERLENDİRME SINAVLARI YAPILMAKTADIR. </a:t>
            </a:r>
            <a:endParaRPr lang="tr-TR" dirty="0">
              <a:solidFill>
                <a:srgbClr val="FF0000"/>
              </a:solidFill>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Tree>
    <p:extLst>
      <p:ext uri="{BB962C8B-B14F-4D97-AF65-F5344CB8AC3E}">
        <p14:creationId xmlns:p14="http://schemas.microsoft.com/office/powerpoint/2010/main" val="34840485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299437" y="649513"/>
            <a:ext cx="3736731" cy="400110"/>
          </a:xfrm>
          <a:prstGeom prst="rect">
            <a:avLst/>
          </a:prstGeom>
          <a:noFill/>
        </p:spPr>
        <p:txBody>
          <a:bodyPr wrap="square" rtlCol="0">
            <a:spAutoFit/>
          </a:bodyPr>
          <a:lstStyle/>
          <a:p>
            <a:r>
              <a:rPr lang="tr-TR" sz="2000" b="1" dirty="0" smtClean="0">
                <a:solidFill>
                  <a:srgbClr val="FF0000"/>
                </a:solidFill>
                <a:latin typeface="Times New Roman" panose="02020603050405020304" pitchFamily="18" charset="0"/>
                <a:cs typeface="Times New Roman" panose="02020603050405020304" pitchFamily="18" charset="0"/>
              </a:rPr>
              <a:t>SOSYAL ETKİNLİKLERİMİZ</a:t>
            </a:r>
            <a:endParaRPr lang="tr-TR" sz="2000" b="1"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762" y="1377462"/>
            <a:ext cx="3115408" cy="3115408"/>
          </a:xfrm>
          <a:prstGeom prst="rect">
            <a:avLst/>
          </a:prstGeom>
        </p:spPr>
      </p:pic>
      <p:sp>
        <p:nvSpPr>
          <p:cNvPr id="6" name="Metin kutusu 5"/>
          <p:cNvSpPr txBox="1"/>
          <p:nvPr/>
        </p:nvSpPr>
        <p:spPr>
          <a:xfrm>
            <a:off x="871904" y="4677507"/>
            <a:ext cx="2831123" cy="276999"/>
          </a:xfrm>
          <a:prstGeom prst="rect">
            <a:avLst/>
          </a:prstGeom>
          <a:noFill/>
        </p:spPr>
        <p:txBody>
          <a:bodyPr wrap="square" rtlCol="0">
            <a:spAutoFit/>
          </a:bodyPr>
          <a:lstStyle/>
          <a:p>
            <a:pPr algn="ctr"/>
            <a:r>
              <a:rPr lang="tr-TR" sz="1200" b="1" dirty="0" smtClean="0">
                <a:solidFill>
                  <a:srgbClr val="FF0000"/>
                </a:solidFill>
                <a:latin typeface="Times New Roman" panose="02020603050405020304" pitchFamily="18" charset="0"/>
                <a:cs typeface="Times New Roman" panose="02020603050405020304" pitchFamily="18" charset="0"/>
              </a:rPr>
              <a:t>ARAPÇA LOGO YARIŞMASI</a:t>
            </a:r>
            <a:endParaRPr lang="tr-TR" sz="1200" b="1" dirty="0">
              <a:solidFill>
                <a:srgbClr val="FF0000"/>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1377462"/>
            <a:ext cx="3115408" cy="3115408"/>
          </a:xfrm>
          <a:prstGeom prst="rect">
            <a:avLst/>
          </a:prstGeom>
        </p:spPr>
      </p:pic>
      <p:sp>
        <p:nvSpPr>
          <p:cNvPr id="8" name="Metin kutusu 7"/>
          <p:cNvSpPr txBox="1"/>
          <p:nvPr/>
        </p:nvSpPr>
        <p:spPr>
          <a:xfrm>
            <a:off x="4752242" y="4677507"/>
            <a:ext cx="2831123" cy="276999"/>
          </a:xfrm>
          <a:prstGeom prst="rect">
            <a:avLst/>
          </a:prstGeom>
          <a:noFill/>
        </p:spPr>
        <p:txBody>
          <a:bodyPr wrap="square" rtlCol="0">
            <a:spAutoFit/>
          </a:bodyPr>
          <a:lstStyle/>
          <a:p>
            <a:pPr algn="ctr"/>
            <a:r>
              <a:rPr lang="tr-TR" sz="1200" b="1" dirty="0" smtClean="0">
                <a:solidFill>
                  <a:srgbClr val="FF0000"/>
                </a:solidFill>
                <a:latin typeface="Times New Roman" panose="02020603050405020304" pitchFamily="18" charset="0"/>
                <a:cs typeface="Times New Roman" panose="02020603050405020304" pitchFamily="18" charset="0"/>
              </a:rPr>
              <a:t>OKUYORUM PROJESİ</a:t>
            </a:r>
            <a:endParaRPr lang="tr-TR" sz="1200" b="1" dirty="0">
              <a:solidFill>
                <a:srgbClr val="FF0000"/>
              </a:solidFill>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438" y="1377462"/>
            <a:ext cx="3115408" cy="3115408"/>
          </a:xfrm>
          <a:prstGeom prst="rect">
            <a:avLst/>
          </a:prstGeom>
        </p:spPr>
      </p:pic>
      <p:sp>
        <p:nvSpPr>
          <p:cNvPr id="10" name="Metin kutusu 9"/>
          <p:cNvSpPr txBox="1"/>
          <p:nvPr/>
        </p:nvSpPr>
        <p:spPr>
          <a:xfrm>
            <a:off x="8632580" y="4677507"/>
            <a:ext cx="2831123" cy="276999"/>
          </a:xfrm>
          <a:prstGeom prst="rect">
            <a:avLst/>
          </a:prstGeom>
          <a:noFill/>
        </p:spPr>
        <p:txBody>
          <a:bodyPr wrap="square" rtlCol="0">
            <a:spAutoFit/>
          </a:bodyPr>
          <a:lstStyle/>
          <a:p>
            <a:pPr algn="ctr"/>
            <a:r>
              <a:rPr lang="tr-TR" sz="1200" b="1" dirty="0" smtClean="0">
                <a:solidFill>
                  <a:srgbClr val="FF0000"/>
                </a:solidFill>
                <a:latin typeface="Times New Roman" panose="02020603050405020304" pitchFamily="18" charset="0"/>
                <a:cs typeface="Times New Roman" panose="02020603050405020304" pitchFamily="18" charset="0"/>
              </a:rPr>
              <a:t>40 AYET 40 HADİS YARIŞMASI</a:t>
            </a:r>
            <a:endParaRPr lang="tr-TR" sz="1200" b="1" dirty="0">
              <a:solidFill>
                <a:srgbClr val="FF0000"/>
              </a:solidFill>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Tree>
    <p:extLst>
      <p:ext uri="{BB962C8B-B14F-4D97-AF65-F5344CB8AC3E}">
        <p14:creationId xmlns:p14="http://schemas.microsoft.com/office/powerpoint/2010/main" val="3122582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422530" y="942966"/>
            <a:ext cx="3736731" cy="400110"/>
          </a:xfrm>
          <a:prstGeom prst="rect">
            <a:avLst/>
          </a:prstGeom>
          <a:noFill/>
        </p:spPr>
        <p:txBody>
          <a:bodyPr wrap="square" rtlCol="0">
            <a:spAutoFit/>
          </a:bodyPr>
          <a:lstStyle/>
          <a:p>
            <a:r>
              <a:rPr lang="tr-TR" sz="2000" b="1" dirty="0" smtClean="0">
                <a:solidFill>
                  <a:srgbClr val="FF0000"/>
                </a:solidFill>
                <a:latin typeface="Times New Roman" panose="02020603050405020304" pitchFamily="18" charset="0"/>
                <a:cs typeface="Times New Roman" panose="02020603050405020304" pitchFamily="18" charset="0"/>
              </a:rPr>
              <a:t>SOSYAL ETKİNLİKLERİMİZ</a:t>
            </a:r>
            <a:endParaRPr lang="tr-TR" sz="2000" b="1" dirty="0">
              <a:solidFill>
                <a:srgbClr val="FF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88" y="1657405"/>
            <a:ext cx="4601307" cy="345098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031" y="1657404"/>
            <a:ext cx="4601308" cy="3450981"/>
          </a:xfrm>
          <a:prstGeom prst="rect">
            <a:avLst/>
          </a:prstGeom>
        </p:spPr>
      </p:pic>
      <p:sp>
        <p:nvSpPr>
          <p:cNvPr id="12" name="Metin kutusu 11"/>
          <p:cNvSpPr txBox="1"/>
          <p:nvPr/>
        </p:nvSpPr>
        <p:spPr>
          <a:xfrm>
            <a:off x="1943100" y="5336931"/>
            <a:ext cx="2672862"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AŞURE GÜNÜ</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7473462" y="5336931"/>
            <a:ext cx="2980592"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İFTAR PROGRAMIMIZ</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841"/>
            <a:ext cx="1249345" cy="1249345"/>
          </a:xfrm>
          <a:prstGeom prst="rect">
            <a:avLst/>
          </a:prstGeom>
        </p:spPr>
      </p:pic>
    </p:spTree>
    <p:extLst>
      <p:ext uri="{BB962C8B-B14F-4D97-AF65-F5344CB8AC3E}">
        <p14:creationId xmlns:p14="http://schemas.microsoft.com/office/powerpoint/2010/main" val="35460179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TotalTime>
  <Words>529</Words>
  <Application>Microsoft Office PowerPoint</Application>
  <PresentationFormat>Geniş ekran</PresentationFormat>
  <Paragraphs>30</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Calibri Light</vt:lpstr>
      <vt:lpstr>Comic Sans MS</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soztas323232@outlook.com</dc:creator>
  <cp:lastModifiedBy>soztas323232@outlook.com</cp:lastModifiedBy>
  <cp:revision>20</cp:revision>
  <dcterms:created xsi:type="dcterms:W3CDTF">2022-04-23T15:31:20Z</dcterms:created>
  <dcterms:modified xsi:type="dcterms:W3CDTF">2022-05-04T19:49:21Z</dcterms:modified>
</cp:coreProperties>
</file>